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35"/>
  </p:notesMasterIdLst>
  <p:sldIdLst>
    <p:sldId id="295" r:id="rId3"/>
    <p:sldId id="345" r:id="rId4"/>
    <p:sldId id="357" r:id="rId5"/>
    <p:sldId id="360" r:id="rId6"/>
    <p:sldId id="276" r:id="rId7"/>
    <p:sldId id="361" r:id="rId8"/>
    <p:sldId id="338" r:id="rId9"/>
    <p:sldId id="337" r:id="rId10"/>
    <p:sldId id="346" r:id="rId11"/>
    <p:sldId id="347" r:id="rId12"/>
    <p:sldId id="362" r:id="rId13"/>
    <p:sldId id="343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59" r:id="rId31"/>
    <p:sldId id="379" r:id="rId32"/>
    <p:sldId id="380" r:id="rId33"/>
    <p:sldId id="331" r:id="rId34"/>
  </p:sldIdLst>
  <p:sldSz cx="9144000" cy="5143500" type="screen16x9"/>
  <p:notesSz cx="6858000" cy="9144000"/>
  <p:embeddedFontLst>
    <p:embeddedFont>
      <p:font typeface="Dosis" panose="020B0604020202020204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" clrIdx="0"/>
  <p:cmAuthor id="2" name="Ganesh Kulkarni" initials="GK" lastIdx="2" clrIdx="1">
    <p:extLst>
      <p:ext uri="{19B8F6BF-5375-455C-9EA6-DF929625EA0E}">
        <p15:presenceInfo xmlns:p15="http://schemas.microsoft.com/office/powerpoint/2012/main" userId="defef8e24b6913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BBDD71-6C32-4071-8061-4CF5C49804BF}">
  <a:tblStyle styleId="{E6BBDD71-6C32-4071-8061-4CF5C4980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1111" autoAdjust="0"/>
  </p:normalViewPr>
  <p:slideViewPr>
    <p:cSldViewPr snapToGrid="0">
      <p:cViewPr varScale="1">
        <p:scale>
          <a:sx n="133" d="100"/>
          <a:sy n="133" d="100"/>
        </p:scale>
        <p:origin x="10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9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76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67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71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38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10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80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29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98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0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44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936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26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256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830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099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8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23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668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038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772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4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004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69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77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3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7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54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41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7200" b="1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7" r:id="rId4"/>
    <p:sldLayoutId id="2147483668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99E93-5090-4871-8F74-9FC54CED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143999" cy="3769800"/>
          </a:xfrm>
        </p:spPr>
        <p:txBody>
          <a:bodyPr/>
          <a:lstStyle/>
          <a:p>
            <a:pPr marL="38100" indent="0">
              <a:buNone/>
            </a:pPr>
            <a:r>
              <a:rPr lang="en-IN" sz="4400" b="1" i="0" u="sng" dirty="0"/>
              <a:t>Chest X-ray Abnormalities Detection</a:t>
            </a:r>
            <a:endParaRPr lang="en-IN" sz="1400" b="1" i="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C0E1-283E-4402-B602-33B9DF6E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71" y="3906960"/>
            <a:ext cx="661908" cy="514817"/>
          </a:xfrm>
          <a:prstGeom prst="rect">
            <a:avLst/>
          </a:prstGeom>
        </p:spPr>
      </p:pic>
      <p:pic>
        <p:nvPicPr>
          <p:cNvPr id="5" name="Picture 4" descr="Image result for transparent iit madras logo">
            <a:extLst>
              <a:ext uri="{FF2B5EF4-FFF2-40B4-BE49-F238E27FC236}">
                <a16:creationId xmlns:a16="http://schemas.microsoft.com/office/drawing/2014/main" id="{87C50765-BE17-430A-B51B-AA5B5C1C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3906960"/>
            <a:ext cx="1096092" cy="10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8DD0B0-163E-4096-BAA7-9DFF2DA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8" y="4058866"/>
            <a:ext cx="1953244" cy="77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98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5716A-6EF8-4E4F-BD27-CA7BFDC9E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0" r="8261"/>
          <a:stretch/>
        </p:blipFill>
        <p:spPr>
          <a:xfrm>
            <a:off x="2250321" y="1063148"/>
            <a:ext cx="4643358" cy="40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20A07-FA1C-4FB6-A1BE-6141CCFF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" t="2196" r="1717" b="2378"/>
          <a:stretch/>
        </p:blipFill>
        <p:spPr>
          <a:xfrm>
            <a:off x="1417962" y="867646"/>
            <a:ext cx="6523638" cy="42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9283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r>
              <a:rPr lang="en-US" sz="1800" dirty="0"/>
              <a:t>                 Prediction                                        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CF033-D1BD-49DB-BA77-E8C667E3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76" y="1307036"/>
            <a:ext cx="3671124" cy="3671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96B8A-713C-43C0-965C-BC74FB5F1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38" y="1307036"/>
            <a:ext cx="3714530" cy="36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EB6C8-C4FA-4972-B1F4-81956969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0" y="1003500"/>
            <a:ext cx="828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04411-4F8A-4E53-994A-AAB251F7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00" y="871200"/>
            <a:ext cx="5774400" cy="4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57686-05A7-4174-BE81-62F30F69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00" y="885600"/>
            <a:ext cx="6652800" cy="42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9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9283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r>
              <a:rPr lang="en-US" sz="1800" dirty="0"/>
              <a:t>                 Prediction                                        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B68AD-D2B7-4663-8F8D-68188C2A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0" y="1238400"/>
            <a:ext cx="3852438" cy="373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D4FE3-BA1C-4253-89B3-D6A5711F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50" y="1238400"/>
            <a:ext cx="3745350" cy="3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AEC6A3-9109-497C-9C3F-F4647D56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0" y="929250"/>
            <a:ext cx="8373600" cy="41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3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3F99-C194-438C-B65A-08BD14ED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00" y="870750"/>
            <a:ext cx="5697000" cy="42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2A99C-C3F3-4991-BAD1-C9C57DA5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06" y="873946"/>
            <a:ext cx="6571587" cy="426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99E93-5090-4871-8F74-9FC54CED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3769800"/>
          </a:xfrm>
        </p:spPr>
        <p:txBody>
          <a:bodyPr/>
          <a:lstStyle/>
          <a:p>
            <a:pPr marL="38100" indent="0">
              <a:buNone/>
            </a:pPr>
            <a:r>
              <a:rPr lang="en-IN" sz="2400" i="0" dirty="0"/>
              <a:t>Kulkarni Ganesh </a:t>
            </a:r>
            <a:r>
              <a:rPr lang="en-IN" sz="2400" i="0" dirty="0" err="1"/>
              <a:t>Shivajirao</a:t>
            </a:r>
            <a:r>
              <a:rPr lang="en-IN" sz="2400" i="0" dirty="0"/>
              <a:t>     </a:t>
            </a:r>
          </a:p>
          <a:p>
            <a:pPr marL="38100" indent="0">
              <a:buNone/>
            </a:pPr>
            <a:r>
              <a:rPr lang="en-IN" sz="2400" i="0" dirty="0"/>
              <a:t>ED16B016</a:t>
            </a:r>
          </a:p>
          <a:p>
            <a:endParaRPr lang="en-IN" sz="2400" i="0" dirty="0"/>
          </a:p>
          <a:p>
            <a:pPr marL="38100" indent="0">
              <a:buNone/>
            </a:pPr>
            <a:r>
              <a:rPr lang="en-IN" sz="2400" i="0" dirty="0" err="1"/>
              <a:t>InuAid</a:t>
            </a:r>
            <a:r>
              <a:rPr lang="en-IN" sz="2400" i="0" dirty="0"/>
              <a:t> Solutions </a:t>
            </a:r>
            <a:r>
              <a:rPr lang="en-IN" sz="2400" i="0" dirty="0" err="1"/>
              <a:t>Pvt.Ltd</a:t>
            </a:r>
            <a:endParaRPr lang="en-IN" sz="2400" i="0" dirty="0"/>
          </a:p>
          <a:p>
            <a:endParaRPr lang="en-IN" sz="2400" i="0" dirty="0"/>
          </a:p>
          <a:p>
            <a:pPr marL="38100" indent="0">
              <a:buNone/>
            </a:pPr>
            <a:r>
              <a:rPr lang="en-IN" sz="2400" i="0" dirty="0"/>
              <a:t>Guide : Ganapathy </a:t>
            </a:r>
            <a:r>
              <a:rPr lang="en-IN" sz="2400" i="0" dirty="0" err="1"/>
              <a:t>Krishnamurthi</a:t>
            </a:r>
            <a:endParaRPr lang="en-IN" sz="240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C0E1-283E-4402-B602-33B9DF6E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71" y="3906960"/>
            <a:ext cx="661908" cy="51481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838B7F-7E79-47BA-80B0-B1F8A4C4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" y="4047214"/>
            <a:ext cx="1982425" cy="79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ransparent iit madras logo">
            <a:extLst>
              <a:ext uri="{FF2B5EF4-FFF2-40B4-BE49-F238E27FC236}">
                <a16:creationId xmlns:a16="http://schemas.microsoft.com/office/drawing/2014/main" id="{B18751A1-1FD1-4FE4-B973-516EC3F0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3906960"/>
            <a:ext cx="1096092" cy="10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33032"/>
      </p:ext>
    </p:extLst>
  </p:cSld>
  <p:clrMapOvr>
    <a:masterClrMapping/>
  </p:clrMapOvr>
  <p:transition advTm="10464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9283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r>
              <a:rPr lang="en-US" sz="1800" dirty="0"/>
              <a:t>                 Prediction                                        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E1F0B-4D5C-4526-8616-D7842C75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0" y="1238400"/>
            <a:ext cx="3745350" cy="37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79A18-C858-4876-A940-45F3FC43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250" y="1238398"/>
            <a:ext cx="3745351" cy="37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B1A7B-8CC7-4143-8246-9A8E36C1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0" y="957600"/>
            <a:ext cx="8371800" cy="41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3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75346-567C-48FD-8279-3DE0BE54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92800"/>
            <a:ext cx="6858000" cy="42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4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5024F-AD34-4336-AE19-E8C03C97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4" y="856800"/>
            <a:ext cx="7715250" cy="42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6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9283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r>
              <a:rPr lang="en-US" sz="1800" dirty="0"/>
              <a:t>                 Prediction                                        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54B3E-D6BE-4C68-96B8-3EFD078E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50" y="1238400"/>
            <a:ext cx="3745350" cy="374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B015A-889A-463F-B754-DC96F40D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" y="1238400"/>
            <a:ext cx="3745350" cy="3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8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E106C-E848-471C-A1F8-D2974D45C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00" y="950400"/>
            <a:ext cx="8386200" cy="41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5C2FD-4D98-405F-B00E-397667B1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49600"/>
            <a:ext cx="6858000" cy="42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40D4A-6705-4B34-9CF0-4B12CC41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4" y="871200"/>
            <a:ext cx="7715250" cy="42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6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Fold_4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9283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r>
              <a:rPr lang="en-US" sz="1800" dirty="0"/>
              <a:t>                 Prediction                                        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27145-DD36-422A-934A-6C121A09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238400"/>
            <a:ext cx="3745350" cy="37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E59F9-05FD-4EFD-9E2B-DC127545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" y="1238400"/>
            <a:ext cx="3745350" cy="3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8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Ensemble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Generated results on test dataset with each model: </a:t>
            </a:r>
            <a:endParaRPr lang="en-IN" sz="1800" dirty="0"/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Image Size :  640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Iou-thres</a:t>
            </a:r>
            <a:r>
              <a:rPr lang="en-IN" sz="1800" dirty="0"/>
              <a:t>: 0.25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Conf-</a:t>
            </a:r>
            <a:r>
              <a:rPr lang="en-IN" sz="1800" dirty="0" err="1"/>
              <a:t>thres</a:t>
            </a:r>
            <a:r>
              <a:rPr lang="en-IN" sz="1800" dirty="0"/>
              <a:t>: 0.01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Weight: best.pt (having best </a:t>
            </a:r>
            <a:r>
              <a:rPr lang="en-IN" sz="1800" dirty="0" err="1"/>
              <a:t>mAP</a:t>
            </a:r>
            <a:r>
              <a:rPr lang="en-IN" sz="1800" dirty="0"/>
              <a:t> on validation)</a:t>
            </a: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Use WBF to ensemble all generated results: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Iou_thres</a:t>
            </a:r>
            <a:r>
              <a:rPr lang="en-IN" sz="1800" dirty="0"/>
              <a:t> :  0.4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Skip_box_thres</a:t>
            </a:r>
            <a:r>
              <a:rPr lang="en-IN" sz="1800" dirty="0"/>
              <a:t>: 0.0001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34311D-7179-45A8-AC6D-91BDD79E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6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Findings 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1722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Imbalance dataset resulting model to train for some categories only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Single trained model not able to improve score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Validation dataset is not helping for training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Used partial classes dataset, score improved to 0.192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FCE037-4D66-4764-AE15-DE7EBC30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86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Test each model on Kaggle test data</a:t>
            </a:r>
          </a:p>
          <a:p>
            <a:pPr lvl="1"/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Found score range of 0.13 to 0.16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Generated results with Ensemble method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Found public score : </a:t>
            </a:r>
            <a:r>
              <a:rPr lang="en-US" sz="1800" b="1" dirty="0"/>
              <a:t>0.243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Private score: </a:t>
            </a:r>
            <a:r>
              <a:rPr lang="en-US" sz="1800" b="1" dirty="0"/>
              <a:t>0.274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34311D-7179-45A8-AC6D-91BDD79E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2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To Do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K Fold and ensemble method found to be effective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Tuning the hyperparameters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Working on class based fusing to improve the score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Ensemble another trained model to analyze scores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Working to improve the confusion metric for each model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34311D-7179-45A8-AC6D-91BDD79E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E86B-919C-47E9-83FA-069C3B02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9" y="2110269"/>
            <a:ext cx="3552600" cy="922961"/>
          </a:xfrm>
        </p:spPr>
        <p:txBody>
          <a:bodyPr/>
          <a:lstStyle/>
          <a:p>
            <a:pPr algn="ctr"/>
            <a:r>
              <a:rPr lang="en-IN" sz="5400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C36DA-5306-4B0C-999B-8F90EDCB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8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K Folds 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1722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Used K folds method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Split image dataset into 5 folds, each with 3000 images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Trained five yolov5 models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In each training, used 4 folds for train and 1 fold for </a:t>
            </a:r>
            <a:r>
              <a:rPr lang="en-US" sz="1800" dirty="0" err="1"/>
              <a:t>val</a:t>
            </a: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Generated results using each trained model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Used WBF Ensemble method to merge results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FCE037-4D66-4764-AE15-DE7EBC30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6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Dataset 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1722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15000 total DICOM Images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14 classes with </a:t>
            </a:r>
            <a:r>
              <a:rPr lang="en-US" sz="1800" dirty="0" err="1"/>
              <a:t>Bbox</a:t>
            </a: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Number of instances are given here:</a:t>
            </a:r>
          </a:p>
          <a:p>
            <a:pPr lvl="0"/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IN" sz="1800" dirty="0"/>
          </a:p>
          <a:p>
            <a:endParaRPr lang="en-I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8283B-FCF0-48B7-A67A-2016ED39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978805"/>
            <a:ext cx="7543800" cy="1524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FCE037-4D66-4764-AE15-DE7EBC30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Dataset 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1722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/>
            <a:r>
              <a:rPr lang="en-US" sz="1800" dirty="0"/>
              <a:t>Instances are given below:</a:t>
            </a:r>
          </a:p>
          <a:p>
            <a:pPr lvl="0"/>
            <a:endParaRPr lang="en-IN" sz="1800" dirty="0"/>
          </a:p>
          <a:p>
            <a:endParaRPr lang="en-IN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FCE037-4D66-4764-AE15-DE7EBC30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6085596-222B-4424-BBF1-D65E3985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397209"/>
              </p:ext>
            </p:extLst>
          </p:nvPr>
        </p:nvGraphicFramePr>
        <p:xfrm>
          <a:off x="1562100" y="1830070"/>
          <a:ext cx="6096000" cy="25958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625415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457811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424539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458624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43574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Folds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Train Instances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Validation Instances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46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Empty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Empty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73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26697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152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14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26563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04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6480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26634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36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94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YoloV5 Model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Images : Train 12000 and Val 3000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Batch Size 40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Image Size 640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Optimizer SGD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False Images included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No. of Classes 14 (no finding excluded)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0E3B7C-7337-4C11-849C-D8EEC67B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9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YoloV5 Model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Kept Default hyperparameters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Used pretrained yolov5x model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C70D-08BC-4735-A049-021F196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4" y="2167274"/>
            <a:ext cx="4977517" cy="232957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752A301-548F-4FAB-A5A4-0C24F76F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38699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4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F75AE-28E9-4D7B-998A-3655BA361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2" y="928076"/>
            <a:ext cx="8430848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4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On-screen Show (16:9)</PresentationFormat>
  <Paragraphs>135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Source Sans Pro</vt:lpstr>
      <vt:lpstr>Wingdings</vt:lpstr>
      <vt:lpstr>Arial</vt:lpstr>
      <vt:lpstr>Dosis</vt:lpstr>
      <vt:lpstr>Simple Dark</vt:lpstr>
      <vt:lpstr>Cerimon template</vt:lpstr>
      <vt:lpstr>PowerPoint Presentation</vt:lpstr>
      <vt:lpstr>PowerPoint Presentation</vt:lpstr>
      <vt:lpstr>Findings </vt:lpstr>
      <vt:lpstr>K Folds </vt:lpstr>
      <vt:lpstr>Dataset </vt:lpstr>
      <vt:lpstr>Dataset </vt:lpstr>
      <vt:lpstr>YoloV5 Model</vt:lpstr>
      <vt:lpstr>YoloV5 Model</vt:lpstr>
      <vt:lpstr>Model_0 Results</vt:lpstr>
      <vt:lpstr>Fold_0 Results</vt:lpstr>
      <vt:lpstr>Fold_0 Results</vt:lpstr>
      <vt:lpstr>Fold_0 Results</vt:lpstr>
      <vt:lpstr>Model_1 Results</vt:lpstr>
      <vt:lpstr>Fold_1 Results</vt:lpstr>
      <vt:lpstr>Fold_1 Results</vt:lpstr>
      <vt:lpstr>Fold_1 Results</vt:lpstr>
      <vt:lpstr>Model_2 Results</vt:lpstr>
      <vt:lpstr>Fold_2 Results</vt:lpstr>
      <vt:lpstr>Fold_2 Results</vt:lpstr>
      <vt:lpstr>Fold_2 Results</vt:lpstr>
      <vt:lpstr>Fold_3 Results</vt:lpstr>
      <vt:lpstr>Fold_3 Results</vt:lpstr>
      <vt:lpstr>Fold_3 Results</vt:lpstr>
      <vt:lpstr>Fold_3 Results</vt:lpstr>
      <vt:lpstr>Fold_4 Results</vt:lpstr>
      <vt:lpstr>Fold_4 Results</vt:lpstr>
      <vt:lpstr>Fold_4 Results</vt:lpstr>
      <vt:lpstr>Fold_4 Results</vt:lpstr>
      <vt:lpstr>Ensemble</vt:lpstr>
      <vt:lpstr>Results</vt:lpstr>
      <vt:lpstr>To Do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StrideX Ergonomic  Crutch Design</dc:title>
  <dc:creator>Ganesh Kulkarni</dc:creator>
  <cp:lastModifiedBy>Ganesh Kulkarni</cp:lastModifiedBy>
  <cp:revision>251</cp:revision>
  <dcterms:modified xsi:type="dcterms:W3CDTF">2021-06-24T14:51:54Z</dcterms:modified>
</cp:coreProperties>
</file>